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"/>
  </p:notesMasterIdLst>
  <p:sldIdLst>
    <p:sldId id="269" r:id="rId2"/>
    <p:sldId id="268" r:id="rId3"/>
  </p:sldIdLst>
  <p:sldSz cx="7559675" cy="10691813"/>
  <p:notesSz cx="7099300" cy="10234613"/>
  <p:defaultTextStyle>
    <a:defPPr>
      <a:defRPr lang="zh-CN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>
        <p:scale>
          <a:sx n="73" d="100"/>
          <a:sy n="73" d="100"/>
        </p:scale>
        <p:origin x="1656" y="-182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BE0E5-0185-428A-BA40-D235B2C8D93C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78277-552D-415E-824C-0D7219798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16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8277-552D-415E-824C-0D72197983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55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56" y="6058694"/>
            <a:ext cx="5291773" cy="2732352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130356"/>
            <a:ext cx="6425724" cy="229180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8169"/>
            <a:ext cx="1700927" cy="91226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8169"/>
            <a:ext cx="4976786" cy="91226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3979" y="2494756"/>
            <a:ext cx="6551718" cy="64150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7736715"/>
            <a:ext cx="6518908" cy="2123513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5397883"/>
            <a:ext cx="6518908" cy="2338834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3978" y="2494756"/>
            <a:ext cx="3086867" cy="641508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68830" y="2494756"/>
            <a:ext cx="3086867" cy="6415088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68830" y="3445140"/>
            <a:ext cx="3086867" cy="5464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3978" y="3445140"/>
            <a:ext cx="3086867" cy="5464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2494755"/>
            <a:ext cx="3086867" cy="895934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8830" y="2494755"/>
            <a:ext cx="3086867" cy="895934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75859" y="2257162"/>
            <a:ext cx="3842835" cy="66526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98" y="2257161"/>
            <a:ext cx="2456894" cy="171069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8" y="3972235"/>
            <a:ext cx="2456894" cy="493761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2257161"/>
            <a:ext cx="2456894" cy="171069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50395" y="2257161"/>
            <a:ext cx="2827318" cy="5417185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9" y="3972232"/>
            <a:ext cx="2456894" cy="37496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9" y="428168"/>
            <a:ext cx="6551718" cy="1781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2494758"/>
            <a:ext cx="655171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797" y="9909728"/>
            <a:ext cx="125994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F03A4A1-9121-414C-B9C5-0A6FC0279186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6732" y="9909728"/>
            <a:ext cx="81896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DEED1B-71A1-44A3-AD4C-8A29397C8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61768" y="5352178"/>
            <a:ext cx="6120680" cy="17389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100"/>
              </a:lnSpc>
              <a:spcBef>
                <a:spcPct val="50000"/>
              </a:spcBef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轮</a:t>
            </a:r>
            <a:r>
              <a:rPr lang="zh-CN" altLang="en-US" sz="1000" dirty="0"/>
              <a:t>毂电机也被称为车轮内装电机，轮毂电机技术通过创新改变传统汽车的传动结构（将驱动和制动都集成到轮毂内）。在技术方面，轮毂电机面临着诸如小尺寸大扭矩广域高效电机设计制造、抗震散热、防尘防水、簧下质量变化引起的整车操稳性变化、多车轮分布式控制、低成本高可靠性等诸多挑战。轮毂电机在模块化开发、降低整车系统的产业成本，提升整车动力系统效率、轻量化、制动能量回收等众多方面优势明显。</a:t>
            </a:r>
            <a:endParaRPr lang="en-US" altLang="zh-CN" sz="10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zh-CN" altLang="en-US" sz="10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CN" sz="1000" dirty="0"/>
          </a:p>
        </p:txBody>
      </p:sp>
      <p:sp>
        <p:nvSpPr>
          <p:cNvPr id="9" name="TextBox 10"/>
          <p:cNvSpPr txBox="1"/>
          <p:nvPr/>
        </p:nvSpPr>
        <p:spPr>
          <a:xfrm>
            <a:off x="1576252" y="921256"/>
            <a:ext cx="4392488" cy="623248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spc="100" dirty="0">
                <a:ln w="11430"/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轮 毂 电 机 驱 动 系 统 </a:t>
            </a:r>
            <a:endParaRPr lang="en-US" altLang="zh-CN" sz="1600" b="1" spc="100" dirty="0">
              <a:ln w="11430"/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900" b="1" spc="54" dirty="0">
                <a:ln w="11430">
                  <a:noFill/>
                </a:ln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Wheel Hub Motor Driving System</a:t>
            </a:r>
            <a:endParaRPr lang="zh-CN" altLang="en-US" sz="900" b="1" spc="50" dirty="0">
              <a:ln w="11430"/>
              <a:solidFill>
                <a:schemeClr val="bg1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827509" y="8675043"/>
            <a:ext cx="6116463" cy="49244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100"/>
              </a:lnSpc>
              <a:spcBef>
                <a:spcPct val="50000"/>
              </a:spcBef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CN" sz="1000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1000" b="1" dirty="0"/>
              <a:t>应用范围：</a:t>
            </a:r>
            <a:r>
              <a:rPr lang="zh-CN" altLang="en-US" sz="1000" dirty="0"/>
              <a:t>主要用于纯电动、混合动力新能源汽车动力系统</a:t>
            </a:r>
            <a:endParaRPr lang="zh-CN" altLang="zh-CN" sz="1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60000" y="10080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27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| 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成果汇编 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COMPLATION OF RESULTS</a:t>
            </a:r>
            <a:endParaRPr lang="zh-CN" altLang="en-US" sz="800" dirty="0">
              <a:solidFill>
                <a:schemeClr val="tx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54526" r="12141" b="7307"/>
          <a:stretch/>
        </p:blipFill>
        <p:spPr>
          <a:xfrm>
            <a:off x="761768" y="6738213"/>
            <a:ext cx="1334616" cy="12869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0046" y="8105631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轮毂电机示意图</a:t>
            </a:r>
            <a:endParaRPr lang="zh-CN" altLang="en-US" sz="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46179" y="6984126"/>
            <a:ext cx="1286951" cy="7951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lum bright="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13723" r="16471" b="-2181"/>
          <a:stretch/>
        </p:blipFill>
        <p:spPr>
          <a:xfrm>
            <a:off x="1379504" y="1895733"/>
            <a:ext cx="5145564" cy="345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873" y="6738213"/>
            <a:ext cx="1308560" cy="128695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155508" y="8105631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轮毂电机系统挑战</a:t>
            </a:r>
            <a:endParaRPr lang="zh-CN" altLang="en-US" sz="800" dirty="0"/>
          </a:p>
        </p:txBody>
      </p:sp>
      <p:sp>
        <p:nvSpPr>
          <p:cNvPr id="18" name="矩形 17"/>
          <p:cNvSpPr/>
          <p:nvPr/>
        </p:nvSpPr>
        <p:spPr>
          <a:xfrm>
            <a:off x="5338248" y="8105631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轮毂电机示意图</a:t>
            </a:r>
            <a:endParaRPr lang="zh-CN" altLang="en-US" sz="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0" y="377354"/>
            <a:ext cx="1592991" cy="3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15394" r="35300" b="17701"/>
          <a:stretch/>
        </p:blipFill>
        <p:spPr>
          <a:xfrm>
            <a:off x="4379522" y="2453268"/>
            <a:ext cx="1505089" cy="15588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3416" y="760943"/>
            <a:ext cx="10798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主要功能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485" y="1157662"/>
            <a:ext cx="2901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双轮毂电机控制器实现快速高效驱动制动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集成制动系统、提升整车能量回收效率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多车轮分布式控制，驾驶特性多样化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支持新能源汽车混动系统的快速改造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altLang="zh-CN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8485" y="763432"/>
            <a:ext cx="10798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产品特点</a:t>
            </a:r>
          </a:p>
        </p:txBody>
      </p:sp>
      <p:sp>
        <p:nvSpPr>
          <p:cNvPr id="30" name="TextBox 17"/>
          <p:cNvSpPr txBox="1"/>
          <p:nvPr/>
        </p:nvSpPr>
        <p:spPr>
          <a:xfrm>
            <a:off x="3724713" y="1185650"/>
            <a:ext cx="307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基于小尺寸大扭矩轮毂电机高集成度设计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基于仿真技术的广域高效轮毂电机系统设计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基于汽车功能安全等级的扭矩矢量控制器设计</a:t>
            </a:r>
            <a:endParaRPr lang="zh-CN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高功率密度和扭矩密度的轮毂电机双电机控制器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623416" y="554984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实际应用案例</a:t>
            </a:r>
          </a:p>
        </p:txBody>
      </p:sp>
      <p:sp>
        <p:nvSpPr>
          <p:cNvPr id="39" name="文本框 18"/>
          <p:cNvSpPr txBox="1"/>
          <p:nvPr/>
        </p:nvSpPr>
        <p:spPr>
          <a:xfrm>
            <a:off x="1437237" y="8787621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E100</a:t>
            </a:r>
            <a:r>
              <a:rPr lang="zh-CN" altLang="en-US" sz="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车型</a:t>
            </a:r>
          </a:p>
        </p:txBody>
      </p:sp>
      <p:sp>
        <p:nvSpPr>
          <p:cNvPr id="41" name="文本框 20"/>
          <p:cNvSpPr txBox="1"/>
          <p:nvPr/>
        </p:nvSpPr>
        <p:spPr>
          <a:xfrm>
            <a:off x="3915193" y="8787621"/>
            <a:ext cx="2031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分布式电驱动汽车扭矩矢量分配系统架构</a:t>
            </a:r>
            <a:endParaRPr lang="zh-CN" altLang="en-US" sz="800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75462" y="5927679"/>
            <a:ext cx="6264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已于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月启动与浙江圣龙股份、上汽通用五菱推进该产品的产业化工作。</a:t>
            </a: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目前在小尺寸（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吋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大扭矩（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380NM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）轮毂电机领域，在已公布的相关信息中，国内外企业暂无该系列轮毂电机电控产品。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852910" y="4295144"/>
            <a:ext cx="2165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轮毂电机电磁云图</a:t>
            </a:r>
          </a:p>
        </p:txBody>
      </p:sp>
      <p:sp>
        <p:nvSpPr>
          <p:cNvPr id="24" name="TextBox 63"/>
          <p:cNvSpPr txBox="1"/>
          <p:nvPr/>
        </p:nvSpPr>
        <p:spPr>
          <a:xfrm>
            <a:off x="1296495" y="9864556"/>
            <a:ext cx="5172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清华大学苏州汽车研究院                                                          </a:t>
            </a:r>
            <a:r>
              <a:rPr lang="zh-CN" altLang="en-US" sz="8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联系人</a:t>
            </a:r>
            <a:r>
              <a:rPr lang="zh-CN" altLang="en-US" sz="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：王月宏</a:t>
            </a:r>
            <a:endParaRPr lang="zh-CN" altLang="zh-CN" sz="800" b="1" dirty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200"/>
              </a:lnSpc>
            </a:pP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地址：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江苏省苏州市吴江区联杨路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139</a:t>
            </a:r>
            <a:r>
              <a:rPr lang="zh-CN" altLang="en-US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号清华大学汽车产业园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编：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17715378812</a:t>
            </a:r>
          </a:p>
          <a:p>
            <a:pPr>
              <a:lnSpc>
                <a:spcPts val="1200"/>
              </a:lnSpc>
            </a:pP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0512-63938102                                                          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箱：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wangyh@tsari.tsinghua.edu.cn</a:t>
            </a:r>
          </a:p>
        </p:txBody>
      </p:sp>
      <p:pic>
        <p:nvPicPr>
          <p:cNvPr id="23" name="图片 22" descr="145939528846308000_a580x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85" y="7197817"/>
            <a:ext cx="2288219" cy="1396602"/>
          </a:xfrm>
          <a:prstGeom prst="rect">
            <a:avLst/>
          </a:prstGeom>
        </p:spPr>
      </p:pic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4049231" y="4295144"/>
            <a:ext cx="2165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轮毂电机总成</a:t>
            </a:r>
            <a:r>
              <a:rPr lang="zh-CN" altLang="en-US" sz="8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</a:t>
            </a:r>
            <a:endParaRPr lang="zh-CN" altLang="en-US" sz="8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6" name="图片 85" descr="C:\Users\Lenovo\Documents\Tencent Files\806251140\Image\C2C\94[L}K$UOUHNHE5I8U51X3O.png"/>
          <p:cNvPicPr/>
          <p:nvPr/>
        </p:nvPicPr>
        <p:blipFill rotWithShape="1">
          <a:blip r:embed="rId5" cstate="print"/>
          <a:srcRect r="8378"/>
          <a:stretch/>
        </p:blipFill>
        <p:spPr bwMode="auto">
          <a:xfrm>
            <a:off x="775517" y="2453268"/>
            <a:ext cx="2243062" cy="1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20"/>
          <p:cNvSpPr txBox="1"/>
          <p:nvPr/>
        </p:nvSpPr>
        <p:spPr>
          <a:xfrm>
            <a:off x="6840000" y="10080000"/>
            <a:ext cx="563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27</a:t>
            </a:r>
            <a:endParaRPr lang="zh-CN" altLang="en-US" sz="800" dirty="0">
              <a:solidFill>
                <a:schemeClr val="tx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062A7D6-38F2-4A92-BB67-E96255879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13" y="7058639"/>
            <a:ext cx="2905327" cy="16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08483"/>
      </p:ext>
    </p:extLst>
  </p:cSld>
  <p:clrMapOvr>
    <a:masterClrMapping/>
  </p:clrMapOvr>
</p:sld>
</file>

<file path=ppt/theme/theme1.xml><?xml version="1.0" encoding="utf-8"?>
<a:theme xmlns:a="http://schemas.openxmlformats.org/drawingml/2006/main" name="极目远眺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极目远眺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</TotalTime>
  <Words>352</Words>
  <Application>Microsoft Office PowerPoint</Application>
  <PresentationFormat>自定义</PresentationFormat>
  <Paragraphs>31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方正姚体</vt:lpstr>
      <vt:lpstr>黑体</vt:lpstr>
      <vt:lpstr>时尚中黑简体</vt:lpstr>
      <vt:lpstr>宋体</vt:lpstr>
      <vt:lpstr>微软雅黑</vt:lpstr>
      <vt:lpstr>Arial</vt:lpstr>
      <vt:lpstr>Arial Narrow</vt:lpstr>
      <vt:lpstr>Calibri</vt:lpstr>
      <vt:lpstr>Wingdings</vt:lpstr>
      <vt:lpstr>极目远眺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ts</dc:creator>
  <cp:lastModifiedBy>zhangjun</cp:lastModifiedBy>
  <cp:revision>232</cp:revision>
  <cp:lastPrinted>2012-08-24T03:35:15Z</cp:lastPrinted>
  <dcterms:created xsi:type="dcterms:W3CDTF">2012-08-21T01:31:40Z</dcterms:created>
  <dcterms:modified xsi:type="dcterms:W3CDTF">2017-07-10T02:00:18Z</dcterms:modified>
</cp:coreProperties>
</file>